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58" r:id="rId5"/>
    <p:sldId id="269" r:id="rId6"/>
    <p:sldId id="259" r:id="rId7"/>
    <p:sldId id="260" r:id="rId8"/>
    <p:sldId id="261" r:id="rId9"/>
    <p:sldId id="270" r:id="rId10"/>
    <p:sldId id="262" r:id="rId11"/>
    <p:sldId id="263" r:id="rId12"/>
    <p:sldId id="264" r:id="rId13"/>
    <p:sldId id="268" r:id="rId14"/>
    <p:sldId id="272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73" r:id="rId27"/>
    <p:sldId id="274" r:id="rId28"/>
    <p:sldId id="271" r:id="rId29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4" autoAdjust="0"/>
    <p:restoredTop sz="80897" autoAdjust="0"/>
  </p:normalViewPr>
  <p:slideViewPr>
    <p:cSldViewPr snapToGrid="0">
      <p:cViewPr varScale="1">
        <p:scale>
          <a:sx n="68" d="100"/>
          <a:sy n="68" d="100"/>
        </p:scale>
        <p:origin x="1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0" t="1621" r="9834" b="-253"/>
          <a:stretch/>
        </p:blipFill>
        <p:spPr>
          <a:xfrm>
            <a:off x="-8791" y="0"/>
            <a:ext cx="4800598" cy="691954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-8791" y="0"/>
            <a:ext cx="4800598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655823"/>
            <a:ext cx="3124200" cy="12637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3456019" y="250566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541491" y="405977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151" t="26690" r="29723" b="10399"/>
          <a:stretch/>
        </p:blipFill>
        <p:spPr>
          <a:xfrm>
            <a:off x="210389" y="974362"/>
            <a:ext cx="7528459" cy="603456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365461" y="-609389"/>
            <a:ext cx="3453627" cy="2751853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5322989" y="3555125"/>
            <a:ext cx="6022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smtClean="0">
                <a:solidFill>
                  <a:srgbClr val="002060"/>
                </a:solidFill>
                <a:latin typeface="+mj-lt"/>
              </a:rPr>
              <a:t>EVOLUCION DE LA</a:t>
            </a:r>
            <a:br>
              <a:rPr lang="es-MX" sz="1600" b="1" dirty="0" smtClean="0">
                <a:solidFill>
                  <a:srgbClr val="002060"/>
                </a:solidFill>
                <a:latin typeface="+mj-lt"/>
              </a:rPr>
            </a:br>
            <a:r>
              <a:rPr lang="es-MX" sz="1600" b="1" dirty="0" smtClean="0">
                <a:solidFill>
                  <a:srgbClr val="002060"/>
                </a:solidFill>
                <a:latin typeface="+mj-lt"/>
              </a:rPr>
              <a:t> GESTION HUMANA.</a:t>
            </a:r>
            <a:endParaRPr lang="en-US" sz="16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142700" y="5010189"/>
            <a:ext cx="3044843" cy="2309631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322939" y="3132054"/>
            <a:ext cx="1628989" cy="1776837"/>
          </a:xfrm>
          <a:prstGeom prst="rect">
            <a:avLst/>
          </a:prstGeom>
        </p:spPr>
      </p:pic>
      <p:sp>
        <p:nvSpPr>
          <p:cNvPr id="63" name="CuadroTexto 62"/>
          <p:cNvSpPr txBox="1"/>
          <p:nvPr/>
        </p:nvSpPr>
        <p:spPr>
          <a:xfrm>
            <a:off x="889590" y="2879616"/>
            <a:ext cx="1436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 smtClean="0">
                <a:solidFill>
                  <a:schemeClr val="bg1"/>
                </a:solidFill>
                <a:latin typeface="montserrat"/>
              </a:rPr>
              <a:t>Escriba aquí</a:t>
            </a:r>
          </a:p>
          <a:p>
            <a:pPr algn="ctr"/>
            <a:r>
              <a:rPr lang="es-CO" sz="1050" dirty="0" smtClean="0">
                <a:solidFill>
                  <a:schemeClr val="bg1"/>
                </a:solidFill>
                <a:latin typeface="montserrat"/>
              </a:rPr>
              <a:t> su texto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869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99311" y="1445306"/>
            <a:ext cx="8589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/>
              <a:t>La denominación de Administración de Recursos humanos (ARH) está sustituyéndose por gestión de talento humano, gestión de socios o de colaboradores, gestión del capital humano, administración del capital intelectual e incluso gestión de personas</a:t>
            </a:r>
            <a:r>
              <a:rPr lang="es-MX" sz="2000" dirty="0" smtClean="0"/>
              <a:t>.</a:t>
            </a:r>
          </a:p>
          <a:p>
            <a:pPr algn="just"/>
            <a:endParaRPr lang="es-MX" sz="2000" dirty="0">
              <a:solidFill>
                <a:srgbClr val="183357"/>
              </a:solidFill>
            </a:endParaRPr>
          </a:p>
          <a:p>
            <a:pPr algn="just"/>
            <a:r>
              <a:rPr lang="es-MX" sz="2000" dirty="0"/>
              <a:t>El término </a:t>
            </a:r>
            <a:r>
              <a:rPr lang="es-MX" sz="2000" b="1" dirty="0"/>
              <a:t>RH</a:t>
            </a:r>
            <a:r>
              <a:rPr lang="es-MX" sz="2000" dirty="0"/>
              <a:t> como gestión de personas o gestión del talento humano puede tener tres significados diferentes</a:t>
            </a:r>
            <a:r>
              <a:rPr lang="es-MX" sz="2000" dirty="0" smtClean="0"/>
              <a:t>:</a:t>
            </a:r>
          </a:p>
          <a:p>
            <a:pPr algn="just"/>
            <a:endParaRPr lang="es-MX" sz="2000" dirty="0">
              <a:solidFill>
                <a:srgbClr val="183357"/>
              </a:solidFill>
            </a:endParaRPr>
          </a:p>
          <a:p>
            <a:pPr algn="just"/>
            <a:r>
              <a:rPr lang="es-MX" sz="2000" b="1" dirty="0"/>
              <a:t>1. RH como función o departamento: unidad operativa que funciona como órgano de asesoría (staff), es decir, como elemento prestador de servicios en las áreas de reclutamiento, selección, entrenamiento, remuneración, comunicación, higiene y seguridad laboral, beneficios, etc.</a:t>
            </a:r>
            <a:endParaRPr lang="en-US" sz="2000" b="1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72575" y="99756"/>
            <a:ext cx="6407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123258"/>
                </a:solidFill>
                <a:latin typeface="+mj-lt"/>
              </a:rPr>
              <a:t>NUEVOS DESAFIOS DE LA GESTION DE TALENTO HUMANO </a:t>
            </a:r>
            <a:endParaRPr lang="en-US" sz="3200" b="1" dirty="0">
              <a:solidFill>
                <a:srgbClr val="123258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917281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60868" y="440793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7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461545" y="1786614"/>
            <a:ext cx="7561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/>
              <a:t>2. RH como prácticas de recursos humanos: se refiere a cómo ejecuta la organización sus operaciones de reclutamiento, selección, entrenamiento, remuneración, beneficios, comunicación, higiene y seguridad industrial.</a:t>
            </a:r>
            <a:endParaRPr lang="en-US" sz="2000" b="1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57388" y="280244"/>
            <a:ext cx="5979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123258"/>
                </a:solidFill>
              </a:rPr>
              <a:t>NUEVOS DESAFIOS DE LA GESTION DE TALENTO HUMANO </a:t>
            </a:r>
            <a:endParaRPr lang="en-US" sz="3200" b="1" dirty="0">
              <a:solidFill>
                <a:srgbClr val="123258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4951" y="3418721"/>
            <a:ext cx="7561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/>
              <a:t>3. RH como profesión: se refiere a los profesionales que trabajan de tiempo completo en cargos directamente relacionados con recursos humanos: seleccionadores, entrenadores, administradores de salarios y beneficios, ingenieros de seguridad, médicos, </a:t>
            </a:r>
            <a:r>
              <a:rPr lang="es-MX" sz="2000" b="1" dirty="0" smtClean="0"/>
              <a:t>etc.</a:t>
            </a:r>
            <a:endParaRPr lang="en-US" sz="2000" b="1" dirty="0">
              <a:solidFill>
                <a:srgbClr val="183357"/>
              </a:solidFill>
            </a:endParaRPr>
          </a:p>
        </p:txBody>
      </p:sp>
      <p:pic>
        <p:nvPicPr>
          <p:cNvPr id="2050" name="Picture 2" descr="LOS NUEVOS DESAFÍOS DE LA GESTIÓN HUMANA by Fratianys Suárez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11503"/>
          <a:stretch/>
        </p:blipFill>
        <p:spPr bwMode="auto">
          <a:xfrm>
            <a:off x="5844691" y="4482580"/>
            <a:ext cx="3178559" cy="237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7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183357">
                  <a:shade val="30000"/>
                  <a:satMod val="115000"/>
                </a:srgbClr>
              </a:gs>
              <a:gs pos="63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/>
          <p:cNvSpPr/>
          <p:nvPr/>
        </p:nvSpPr>
        <p:spPr>
          <a:xfrm>
            <a:off x="7173886" y="495300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498252" y="4585000"/>
            <a:ext cx="1352276" cy="23658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850528" y="5532376"/>
            <a:ext cx="688874" cy="985662"/>
          </a:xfrm>
          <a:prstGeom prst="rect">
            <a:avLst/>
          </a:prstGeom>
        </p:spPr>
      </p:pic>
      <p:cxnSp>
        <p:nvCxnSpPr>
          <p:cNvPr id="20" name="Conector recto 19"/>
          <p:cNvCxnSpPr/>
          <p:nvPr/>
        </p:nvCxnSpPr>
        <p:spPr>
          <a:xfrm flipV="1">
            <a:off x="3881336" y="935381"/>
            <a:ext cx="3341188" cy="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876581" y="16168"/>
            <a:ext cx="2534837" cy="432544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0" y="1881925"/>
            <a:ext cx="9144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solidFill>
                  <a:schemeClr val="bg1"/>
                </a:solidFill>
                <a:latin typeface="Morn Thin"/>
              </a:rPr>
              <a:t>Desde este punto de vista estratégico, la gestión del talento humano se ocupa de planificar, organizar, dirigir y controlar las diferentes funciones operativas encaminadas a potencializar el conocimiento y el talento del personal. Igualmente, se orienta a ejercer la responsabilidad de respetar y propender por el cumplimiento de los objetivos estructurados entorno a los procesos de la cadena y la promesa u oferta de valor de la organización.</a:t>
            </a: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83696" y="312447"/>
            <a:ext cx="7195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LA GESTION DEL TALENTO HUMANO</a:t>
            </a:r>
            <a:endParaRPr lang="es-MX" sz="40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2" descr="▷ Qué es Talento Humano en una Empresa - contabilidaddeservicios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▷ Qué es Talento Humano en una Empresa - contabilidaddeservicios.co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▷ Qué es Talento Humano en una Empresa - contabilidaddeservicios.co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61981" t="28945" r="4838" b="32121"/>
          <a:stretch/>
        </p:blipFill>
        <p:spPr>
          <a:xfrm>
            <a:off x="1673378" y="4223731"/>
            <a:ext cx="4845209" cy="30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43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-2.59259E-6 L 4.44444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8749" y="2778078"/>
            <a:ext cx="5770195" cy="407992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445248" y="2012558"/>
            <a:ext cx="11613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1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MX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Relajado</a:t>
            </a:r>
            <a:endParaRPr lang="es-MX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4056581" y="2259439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Colorido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flipH="1">
            <a:off x="76882" y="5182694"/>
            <a:ext cx="3142564" cy="23096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6"/>
          <a:stretch/>
        </p:blipFill>
        <p:spPr>
          <a:xfrm>
            <a:off x="-453301" y="5619283"/>
            <a:ext cx="2125580" cy="118782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09489" y="117753"/>
            <a:ext cx="689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solidFill>
                  <a:srgbClr val="123258"/>
                </a:solidFill>
                <a:latin typeface="Morn Thin" panose="00000200000000000000" pitchFamily="50" charset="0"/>
              </a:rPr>
              <a:t>MODELOS DE ADMINISTRACION DE RECURSOS HUMANOS </a:t>
            </a:r>
            <a:endParaRPr lang="es-MX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  <a:p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997288" y="-720312"/>
            <a:ext cx="1352276" cy="236582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35831" t="31199" r="6565" b="6302"/>
          <a:stretch/>
        </p:blipFill>
        <p:spPr>
          <a:xfrm>
            <a:off x="1224227" y="1382134"/>
            <a:ext cx="7919773" cy="48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79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9493" t="24027" r="19469" b="7531"/>
          <a:stretch/>
        </p:blipFill>
        <p:spPr>
          <a:xfrm>
            <a:off x="351590" y="997328"/>
            <a:ext cx="7661554" cy="57764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72575" y="99756"/>
            <a:ext cx="6407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123258"/>
                </a:solidFill>
                <a:latin typeface="+mj-lt"/>
              </a:rPr>
              <a:t>OBJETIVO DE LA </a:t>
            </a:r>
            <a:r>
              <a:rPr lang="es-MX" sz="3200" b="1" dirty="0" smtClean="0">
                <a:solidFill>
                  <a:srgbClr val="123258"/>
                </a:solidFill>
                <a:latin typeface="+mj-lt"/>
              </a:rPr>
              <a:t>GESTION </a:t>
            </a:r>
            <a:r>
              <a:rPr lang="es-MX" sz="3200" b="1" dirty="0" smtClean="0">
                <a:solidFill>
                  <a:srgbClr val="123258"/>
                </a:solidFill>
                <a:latin typeface="+mj-lt"/>
              </a:rPr>
              <a:t>DE TALENTO HUMANO </a:t>
            </a:r>
            <a:endParaRPr lang="en-US" sz="3200" b="1" dirty="0">
              <a:solidFill>
                <a:srgbClr val="123258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917281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60868" y="440793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9292" y="1367912"/>
            <a:ext cx="83495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/>
              <a:t>La gestión del talento humano es un área muy sensible a la mentalidad que predomina en las organizaciones. Es contingente y situacional, pues depende de aspectos como la cultura de cada organización, la estructural organizacional adoptada, las características del contexto ambiental, el negocio de la organización, la tecnología utilizada, los procesos internos y otra infinidad de variables importantes.</a:t>
            </a:r>
            <a:endParaRPr lang="en-US" sz="2400" dirty="0">
              <a:solidFill>
                <a:srgbClr val="183357"/>
              </a:solidFill>
              <a:latin typeface="Morn Thin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Contexto de la gestión del talento humano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541912" y="434772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41143" y="374341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9292" y="1173452"/>
            <a:ext cx="83495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• </a:t>
            </a:r>
            <a:r>
              <a:rPr lang="es-MX" sz="2400" dirty="0"/>
              <a:t>Socios de la Organización, contribución y esperan retornos de: Accionistas e inversionistas (capital de riesgo e inversiones) (Ganancias y dividendos, valor agregado). Empleados (trabajo, esfuerzo, conocimientos y habilidades) (Salarios beneficios, retribuciones y satisfacciones). Proveedores (Materias primas, servicios, insumos básicos, tecnología), Clientes y consumidores (Compras y adquisición de bienes y servicios) (Ganancias y nuevos negocios). Clientes y </a:t>
            </a:r>
            <a:r>
              <a:rPr lang="es-MX" sz="2400" dirty="0" smtClean="0"/>
              <a:t>Consumidores.</a:t>
            </a:r>
            <a:endParaRPr lang="en-US" sz="2400" dirty="0">
              <a:solidFill>
                <a:srgbClr val="183357"/>
              </a:solidFill>
              <a:latin typeface="Morn Thin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Las personas como socias de la organización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541912" y="434772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41143" y="3743411"/>
            <a:ext cx="1352276" cy="2365829"/>
          </a:xfrm>
          <a:prstGeom prst="rect">
            <a:avLst/>
          </a:prstGeom>
        </p:spPr>
      </p:pic>
      <p:pic>
        <p:nvPicPr>
          <p:cNvPr id="4098" name="Picture 2" descr="Las Personas como Socios de la Organizació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7" y="4220440"/>
            <a:ext cx="5905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2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ector 17"/>
          <p:cNvSpPr/>
          <p:nvPr/>
        </p:nvSpPr>
        <p:spPr>
          <a:xfrm>
            <a:off x="2496238" y="1333414"/>
            <a:ext cx="5380893" cy="443951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002060"/>
                </a:solidFill>
              </a:rPr>
              <a:t>STAKENOLDERS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677392" y="454420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757386" y="3743411"/>
            <a:ext cx="1352276" cy="236582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969339" y="965309"/>
            <a:ext cx="2074984" cy="121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ACCIONISTAS Y PROPIETARIOS</a:t>
            </a:r>
            <a:endParaRPr lang="en-US" sz="1600" dirty="0"/>
          </a:p>
        </p:txBody>
      </p:sp>
      <p:sp>
        <p:nvSpPr>
          <p:cNvPr id="10" name="Elipse 9"/>
          <p:cNvSpPr/>
          <p:nvPr/>
        </p:nvSpPr>
        <p:spPr>
          <a:xfrm>
            <a:off x="1718501" y="1687667"/>
            <a:ext cx="2074984" cy="121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COLABORADORES</a:t>
            </a:r>
            <a:endParaRPr lang="en-US" sz="1600" dirty="0"/>
          </a:p>
        </p:txBody>
      </p:sp>
      <p:sp>
        <p:nvSpPr>
          <p:cNvPr id="11" name="Elipse 10"/>
          <p:cNvSpPr/>
          <p:nvPr/>
        </p:nvSpPr>
        <p:spPr>
          <a:xfrm>
            <a:off x="1181293" y="3325271"/>
            <a:ext cx="2074984" cy="121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COMUNIDAD</a:t>
            </a:r>
            <a:endParaRPr lang="en-US" sz="1600" dirty="0"/>
          </a:p>
        </p:txBody>
      </p:sp>
      <p:sp>
        <p:nvSpPr>
          <p:cNvPr id="12" name="Elipse 11"/>
          <p:cNvSpPr/>
          <p:nvPr/>
        </p:nvSpPr>
        <p:spPr>
          <a:xfrm>
            <a:off x="1671939" y="4743676"/>
            <a:ext cx="2074984" cy="121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TERCEROS</a:t>
            </a:r>
            <a:endParaRPr lang="en-US" sz="1600" dirty="0"/>
          </a:p>
        </p:txBody>
      </p:sp>
      <p:sp>
        <p:nvSpPr>
          <p:cNvPr id="13" name="Elipse 12"/>
          <p:cNvSpPr/>
          <p:nvPr/>
        </p:nvSpPr>
        <p:spPr>
          <a:xfrm>
            <a:off x="4174665" y="5639062"/>
            <a:ext cx="2074984" cy="121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PROVEEDORES</a:t>
            </a:r>
            <a:endParaRPr lang="en-US" sz="1600" dirty="0"/>
          </a:p>
        </p:txBody>
      </p:sp>
      <p:sp>
        <p:nvSpPr>
          <p:cNvPr id="14" name="Elipse 13"/>
          <p:cNvSpPr/>
          <p:nvPr/>
        </p:nvSpPr>
        <p:spPr>
          <a:xfrm>
            <a:off x="6345674" y="4735538"/>
            <a:ext cx="2074984" cy="121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CLIENTES Y USUARIOS</a:t>
            </a:r>
            <a:endParaRPr lang="en-US" sz="1600" dirty="0"/>
          </a:p>
        </p:txBody>
      </p:sp>
      <p:sp>
        <p:nvSpPr>
          <p:cNvPr id="15" name="Elipse 14"/>
          <p:cNvSpPr/>
          <p:nvPr/>
        </p:nvSpPr>
        <p:spPr>
          <a:xfrm>
            <a:off x="6945955" y="3213290"/>
            <a:ext cx="2074984" cy="121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GERENTES</a:t>
            </a:r>
            <a:endParaRPr lang="en-US" sz="1600" dirty="0"/>
          </a:p>
        </p:txBody>
      </p:sp>
      <p:sp>
        <p:nvSpPr>
          <p:cNvPr id="16" name="Elipse 15"/>
          <p:cNvSpPr/>
          <p:nvPr/>
        </p:nvSpPr>
        <p:spPr>
          <a:xfrm>
            <a:off x="6396032" y="1803023"/>
            <a:ext cx="2074984" cy="1218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DIRECTORES</a:t>
            </a:r>
            <a:endParaRPr lang="en-US" sz="1600" dirty="0"/>
          </a:p>
        </p:txBody>
      </p:sp>
      <p:sp>
        <p:nvSpPr>
          <p:cNvPr id="8" name="Elipse 7"/>
          <p:cNvSpPr/>
          <p:nvPr/>
        </p:nvSpPr>
        <p:spPr>
          <a:xfrm>
            <a:off x="4167554" y="2882820"/>
            <a:ext cx="1876769" cy="1852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EMPRESA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2573" t="25000" r="6346" b="21634"/>
          <a:stretch/>
        </p:blipFill>
        <p:spPr>
          <a:xfrm>
            <a:off x="52753" y="1418833"/>
            <a:ext cx="9407769" cy="46211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002060"/>
                </a:solidFill>
              </a:rPr>
              <a:t>LA GESTION DEL TALENTO HUMANO 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007218" y="4820433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82100" y="3853802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89351" y="2657470"/>
            <a:ext cx="3018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Times New Roman" panose="02020603050405020304" pitchFamily="18" charset="0"/>
              </a:rPr>
              <a:t>INTRODUCCIÓN A LA GESTION DEL TH</a:t>
            </a:r>
            <a:endParaRPr lang="en-US" sz="1600" b="1" dirty="0">
              <a:latin typeface="Morn Thin" panose="00000200000000000000"/>
              <a:cs typeface="Times New Roman" panose="020206030504050203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CONCEPTOS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EJEMPLOS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APLICADOS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CONCLUSIONES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7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8242" t="36058" r="7833" b="10336"/>
          <a:stretch/>
        </p:blipFill>
        <p:spPr>
          <a:xfrm>
            <a:off x="0" y="1085417"/>
            <a:ext cx="9829800" cy="54938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002060"/>
                </a:solidFill>
              </a:rPr>
              <a:t>LA GESTION DEL TH BUSCA PROMOVER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917281" y="454420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40081" y="351481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8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002060"/>
                </a:solidFill>
              </a:rPr>
              <a:t>MATRIZ 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4594" t="23558" r="9860" b="24038"/>
          <a:stretch/>
        </p:blipFill>
        <p:spPr>
          <a:xfrm>
            <a:off x="329292" y="1204180"/>
            <a:ext cx="8674962" cy="4601318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677392" y="4681832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416989" y="3881034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1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9292" y="1173452"/>
            <a:ext cx="8349521" cy="5314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002060"/>
                </a:solidFill>
              </a:rPr>
              <a:t>Observar</a:t>
            </a:r>
            <a:r>
              <a:rPr lang="en-US" dirty="0" smtClean="0"/>
              <a:t>:</a:t>
            </a:r>
            <a:endParaRPr lang="es-CO" sz="2400" dirty="0">
              <a:solidFill>
                <a:srgbClr val="183357"/>
              </a:solidFill>
              <a:latin typeface="Morn Thin"/>
            </a:endParaRPr>
          </a:p>
          <a:p>
            <a:pPr algn="just"/>
            <a:r>
              <a:rPr lang="es-MX" sz="2400" dirty="0"/>
              <a:t>Entender las actitudes humanas saber cómo estas actitudes pueden favorecer o perjudicar a las organizaciones. </a:t>
            </a:r>
            <a:endParaRPr lang="es-MX" sz="2400" dirty="0" smtClean="0"/>
          </a:p>
          <a:p>
            <a:pPr algn="just"/>
            <a:r>
              <a:rPr lang="es-MX" sz="2400" dirty="0" smtClean="0"/>
              <a:t>actitudes </a:t>
            </a:r>
            <a:r>
              <a:rPr lang="es-MX" sz="2400" dirty="0"/>
              <a:t>que más se analizan </a:t>
            </a:r>
            <a:r>
              <a:rPr lang="es-MX" sz="2400" dirty="0" smtClean="0"/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rgbClr val="002060"/>
                </a:solidFill>
              </a:rPr>
              <a:t>la percepción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rgbClr val="002060"/>
                </a:solidFill>
              </a:rPr>
              <a:t>la </a:t>
            </a:r>
            <a:r>
              <a:rPr lang="es-MX" sz="2400" dirty="0">
                <a:solidFill>
                  <a:srgbClr val="002060"/>
                </a:solidFill>
              </a:rPr>
              <a:t>conducta </a:t>
            </a:r>
            <a:r>
              <a:rPr lang="es-MX" sz="2400" dirty="0" smtClean="0">
                <a:solidFill>
                  <a:srgbClr val="002060"/>
                </a:solidFill>
              </a:rPr>
              <a:t>motivada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rgbClr val="002060"/>
                </a:solidFill>
              </a:rPr>
              <a:t>la </a:t>
            </a:r>
            <a:r>
              <a:rPr lang="es-MX" sz="2400" dirty="0">
                <a:solidFill>
                  <a:srgbClr val="002060"/>
                </a:solidFill>
              </a:rPr>
              <a:t>necesidad de involucramiento y el nivel de proactividad de la persona</a:t>
            </a:r>
            <a:r>
              <a:rPr lang="es-MX" sz="2400" dirty="0" smtClean="0">
                <a:solidFill>
                  <a:srgbClr val="002060"/>
                </a:solidFill>
              </a:rPr>
              <a:t>.</a:t>
            </a:r>
          </a:p>
          <a:p>
            <a:pPr marL="3429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31800" algn="l"/>
                <a:tab pos="432434" algn="l"/>
              </a:tabLst>
            </a:pPr>
            <a:r>
              <a:rPr lang="es-E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Contar con un plan estratégico de gestión del talento</a:t>
            </a:r>
          </a:p>
          <a:p>
            <a:pPr marL="3429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31800" algn="l"/>
                <a:tab pos="432434" algn="l"/>
              </a:tabLst>
            </a:pPr>
            <a:r>
              <a:rPr lang="es-E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Gestión del talento en el reclutamiento</a:t>
            </a:r>
          </a:p>
          <a:p>
            <a:pPr marL="3429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31800" algn="l"/>
                <a:tab pos="432434" algn="l"/>
              </a:tabLst>
            </a:pPr>
            <a:r>
              <a:rPr lang="es-CO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Detección del talento interno</a:t>
            </a:r>
          </a:p>
          <a:p>
            <a:pPr marL="3429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31800" algn="l"/>
                <a:tab pos="432434" algn="l"/>
              </a:tabLst>
            </a:pPr>
            <a:r>
              <a:rPr lang="es-E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Formación y nuevas metodologías de aprendizaje en la empresa</a:t>
            </a:r>
          </a:p>
          <a:p>
            <a:pPr algn="just"/>
            <a:endParaRPr lang="es-MX" sz="2400" b="1" dirty="0">
              <a:solidFill>
                <a:srgbClr val="002060"/>
              </a:solidFill>
              <a:latin typeface="Morn Thin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002060"/>
                </a:solidFill>
              </a:rPr>
              <a:t>QUE NECESITAMOS PARA GESTIONAR EL TALENTO HUMANO 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487016" y="565602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91309" y="506076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8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rgbClr val="002060"/>
                </a:solidFill>
                <a:latin typeface="+mj-lt"/>
              </a:rPr>
              <a:t>TENDENCIAS EMERGENTES DE LA GESTION DE TALENTO HUMANO</a:t>
            </a:r>
            <a:endParaRPr lang="en-US" sz="24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8810" t="28021" r="9274" b="36506"/>
          <a:stretch/>
        </p:blipFill>
        <p:spPr>
          <a:xfrm>
            <a:off x="1" y="882801"/>
            <a:ext cx="9144000" cy="3667541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541912" y="434772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28443" y="375611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97250" y="1544371"/>
            <a:ext cx="482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/>
              <a:t>Uno de los aspectos más importantes de la estrategia de la organización es su articulación con la función de Gestión del Talento Humano.</a:t>
            </a:r>
            <a:endParaRPr lang="es-MX" sz="2400" b="1" dirty="0">
              <a:solidFill>
                <a:srgbClr val="002060"/>
              </a:solidFill>
              <a:latin typeface="Morn Thin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002060"/>
                </a:solidFill>
              </a:rPr>
              <a:t>PLANEACION </a:t>
            </a:r>
            <a:r>
              <a:rPr lang="es-MX" sz="3200" b="1" dirty="0" smtClean="0">
                <a:solidFill>
                  <a:srgbClr val="002060"/>
                </a:solidFill>
              </a:rPr>
              <a:t>ESTRATEGICA DEL </a:t>
            </a:r>
            <a:r>
              <a:rPr lang="es-MX" sz="3200" b="1" dirty="0" smtClean="0">
                <a:solidFill>
                  <a:srgbClr val="002060"/>
                </a:solidFill>
              </a:rPr>
              <a:t>TALENTO HUMANO Y DESAFIO DEL ENTORNO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487016" y="565602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91309" y="5060761"/>
            <a:ext cx="1352276" cy="236582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053881" y="4967889"/>
            <a:ext cx="4912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planeación estratégica del talento </a:t>
            </a:r>
            <a:r>
              <a:rPr lang="es-MX" sz="2400" dirty="0" smtClean="0"/>
              <a:t>humano, debe </a:t>
            </a:r>
            <a:r>
              <a:rPr lang="es-MX" sz="2400" dirty="0"/>
              <a:t>ser parte integrante de la dinámica organizacional.</a:t>
            </a:r>
            <a:endParaRPr lang="en-U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57548" t="37847" r="9525" b="18171"/>
          <a:stretch/>
        </p:blipFill>
        <p:spPr>
          <a:xfrm>
            <a:off x="522166" y="1624892"/>
            <a:ext cx="3675336" cy="27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166758"/>
            <a:ext cx="4826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/>
              <a:t>Es el proceso de anticipar y prevenir el movimiento de personas hacia el interior de la organización, dentro de ésta y hacia fuera. </a:t>
            </a:r>
            <a:endParaRPr lang="es-MX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/>
              <a:t>“</a:t>
            </a:r>
            <a:r>
              <a:rPr lang="es-MX" sz="2400" dirty="0"/>
              <a:t>Situar el número pertinentes de personas calificadas en el puesto y </a:t>
            </a:r>
            <a:r>
              <a:rPr lang="es-MX" sz="2400" dirty="0" smtClean="0"/>
              <a:t>momento adecuado.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/>
              <a:t>El </a:t>
            </a:r>
            <a:r>
              <a:rPr lang="es-MX" sz="2400" dirty="0"/>
              <a:t>sistema que permite ajustar la oferta de personal interna y externa. </a:t>
            </a:r>
            <a:endParaRPr lang="es-MX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/>
              <a:t>Las </a:t>
            </a:r>
            <a:r>
              <a:rPr lang="es-MX" sz="2400" dirty="0"/>
              <a:t>bases de Planeación estratégica del talento humano son la demanda de trabajo y la oferta de trabajo</a:t>
            </a:r>
            <a:endParaRPr lang="es-MX" sz="2400" b="1" dirty="0">
              <a:solidFill>
                <a:srgbClr val="002060"/>
              </a:solidFill>
              <a:latin typeface="Morn Thin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68345" t="19792" r="8533" b="31366"/>
          <a:stretch/>
        </p:blipFill>
        <p:spPr>
          <a:xfrm>
            <a:off x="5621707" y="1414498"/>
            <a:ext cx="3251360" cy="50443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002060"/>
                </a:solidFill>
              </a:rPr>
              <a:t>¿</a:t>
            </a:r>
            <a:r>
              <a:rPr lang="es-MX" sz="3200" b="1" dirty="0" smtClean="0">
                <a:solidFill>
                  <a:srgbClr val="002060"/>
                </a:solidFill>
              </a:rPr>
              <a:t>QUE ES LA PLANEACION ESTRATEGICA DEL TALENTO HUMANO? </a:t>
            </a:r>
            <a:endParaRPr lang="en-US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021829" y="523403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91309" y="4093057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681772" y="535141"/>
            <a:ext cx="571902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1"/>
                </a:solidFill>
                <a:latin typeface="Abadi"/>
                <a:ea typeface="Verdana" panose="020B0604030504040204" pitchFamily="34" charset="0"/>
              </a:rPr>
              <a:t>PLANEACION ESTRATEGICA DEL TALENTO HUMANO BUSCA PROMOVER </a:t>
            </a:r>
            <a:endParaRPr lang="es-ES" sz="165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485" t="24884" r="7703" b="12847"/>
          <a:stretch/>
        </p:blipFill>
        <p:spPr>
          <a:xfrm>
            <a:off x="355600" y="1379345"/>
            <a:ext cx="8432800" cy="45550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698782" y="5283194"/>
            <a:ext cx="2534837" cy="43254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748928" y="584129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-1"/>
            <a:ext cx="9144000" cy="6880852"/>
          </a:xfrm>
          <a:prstGeom prst="rect">
            <a:avLst/>
          </a:prstGeom>
          <a:solidFill>
            <a:srgbClr val="4A318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62" y="4775306"/>
            <a:ext cx="1808705" cy="224698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079030" y="501782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CONCLUSIONES 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7436" r="79999" b="80385"/>
          <a:stretch/>
        </p:blipFill>
        <p:spPr>
          <a:xfrm>
            <a:off x="957705" y="642714"/>
            <a:ext cx="1022718" cy="83526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6"/>
          <a:stretch/>
        </p:blipFill>
        <p:spPr>
          <a:xfrm>
            <a:off x="7271586" y="141442"/>
            <a:ext cx="2125580" cy="11878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145" y="2793826"/>
            <a:ext cx="6093428" cy="406204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763485" y="2220886"/>
            <a:ext cx="6158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852945" y="1385342"/>
            <a:ext cx="56993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>
                <a:solidFill>
                  <a:srgbClr val="002060"/>
                </a:solidFill>
                <a:latin typeface="Morn Thin"/>
              </a:rPr>
              <a:t>Gestionar integralmente con efectividad las estrategias, políticas y prácticas del área de talento humano, a fin de impactar individual, grupal y organizacionalmente el desempeño y desarrollo sustentable de cualquier tipo de </a:t>
            </a:r>
            <a:r>
              <a:rPr lang="es-MX" sz="2400" b="1" dirty="0" smtClean="0">
                <a:solidFill>
                  <a:srgbClr val="002060"/>
                </a:solidFill>
                <a:latin typeface="Morn Thin"/>
              </a:rPr>
              <a:t>empresa, siendo </a:t>
            </a:r>
            <a:r>
              <a:rPr lang="es-ES" sz="2400" b="1" dirty="0" smtClean="0">
                <a:solidFill>
                  <a:srgbClr val="002060"/>
                </a:solidFill>
                <a:latin typeface="Morn Thin"/>
                <a:cs typeface="Arial" panose="020B0604020202020204" pitchFamily="34" charset="0"/>
              </a:rPr>
              <a:t>un </a:t>
            </a:r>
            <a:r>
              <a:rPr lang="es-ES" sz="2400" b="1" dirty="0">
                <a:solidFill>
                  <a:srgbClr val="002060"/>
                </a:solidFill>
                <a:latin typeface="Morn Thin"/>
                <a:cs typeface="Arial" panose="020B0604020202020204" pitchFamily="34" charset="0"/>
              </a:rPr>
              <a:t>conjunto de conocimiento, habilidades, actitudes y capacidades, observable y medible, que permite el desempeño adecuado de las actividades laborales</a:t>
            </a:r>
            <a:endParaRPr lang="es-CO" sz="2400" b="1" dirty="0">
              <a:solidFill>
                <a:srgbClr val="002060"/>
              </a:solidFill>
              <a:latin typeface="Morn Thin"/>
              <a:cs typeface="Arial" panose="020B0604020202020204" pitchFamily="34" charset="0"/>
            </a:endParaRPr>
          </a:p>
          <a:p>
            <a:pPr algn="just"/>
            <a:endParaRPr lang="es-MX" sz="2400" dirty="0" smtClean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27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1" y="0"/>
            <a:ext cx="4791806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63609" y="5877709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DE 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648286" y="443344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61" y="2110205"/>
            <a:ext cx="2539891" cy="22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6" y="771525"/>
            <a:ext cx="3818921" cy="47443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5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99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1"/>
              <a:ext cx="340923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INICIO DE GRABACIÓN </a:t>
              </a:r>
              <a:endParaRPr 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1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r="-1919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4A318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raso 2"/>
          <p:cNvSpPr/>
          <p:nvPr/>
        </p:nvSpPr>
        <p:spPr>
          <a:xfrm rot="10800000">
            <a:off x="2301876" y="0"/>
            <a:ext cx="6858000" cy="6858000"/>
          </a:xfrm>
          <a:prstGeom prst="flowChartDelay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113569" y="1851268"/>
            <a:ext cx="3313967" cy="3130062"/>
          </a:xfrm>
          <a:prstGeom prst="ellipse">
            <a:avLst/>
          </a:prstGeom>
          <a:solidFill>
            <a:srgbClr val="76CBF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1000944" y="2457179"/>
            <a:ext cx="35392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latin typeface="Morn Thin" panose="00000200000000000000" pitchFamily="50" charset="0"/>
              </a:rPr>
              <a:t>INDUCCION A LA GESTION DEL TALENTO HUMANO </a:t>
            </a:r>
            <a:endParaRPr lang="en-US" sz="3200" b="1" dirty="0">
              <a:latin typeface="Morn Thin" panose="000002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0" b="69101"/>
          <a:stretch/>
        </p:blipFill>
        <p:spPr>
          <a:xfrm>
            <a:off x="3303659" y="3367443"/>
            <a:ext cx="1468391" cy="211908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37459" y="1520077"/>
            <a:ext cx="33155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  <a:latin typeface="Morn Thin" panose="00000200000000000000"/>
              </a:rPr>
              <a:t>Inducción a la gestión integral del talento humano:</a:t>
            </a:r>
          </a:p>
          <a:p>
            <a:pPr marL="285750" indent="-285750">
              <a:buFontTx/>
              <a:buChar char="-"/>
            </a:pPr>
            <a:r>
              <a:rPr lang="es-CO" dirty="0" smtClean="0">
                <a:solidFill>
                  <a:schemeClr val="bg1"/>
                </a:solidFill>
                <a:latin typeface="Morn Thin" panose="00000200000000000000"/>
              </a:rPr>
              <a:t>Que es el talento humano</a:t>
            </a:r>
          </a:p>
          <a:p>
            <a:pPr marL="285750" indent="-285750">
              <a:buFontTx/>
              <a:buChar char="-"/>
            </a:pPr>
            <a:r>
              <a:rPr lang="es-CO" dirty="0" smtClean="0">
                <a:solidFill>
                  <a:schemeClr val="bg1"/>
                </a:solidFill>
                <a:latin typeface="Morn Thin" panose="00000200000000000000"/>
              </a:rPr>
              <a:t>Concepto de la gestión de talento humano</a:t>
            </a:r>
          </a:p>
          <a:p>
            <a:pPr marL="285750" indent="-285750">
              <a:buFontTx/>
              <a:buChar char="-"/>
            </a:pPr>
            <a:r>
              <a:rPr lang="es-CO" dirty="0" smtClean="0">
                <a:solidFill>
                  <a:schemeClr val="bg1"/>
                </a:solidFill>
                <a:latin typeface="Morn Thin" panose="00000200000000000000"/>
              </a:rPr>
              <a:t>Contexto de la gestión de talento humano </a:t>
            </a:r>
          </a:p>
          <a:p>
            <a:pPr marL="285750" indent="-285750">
              <a:buFontTx/>
              <a:buChar char="-"/>
            </a:pPr>
            <a:r>
              <a:rPr lang="es-CO" dirty="0" smtClean="0">
                <a:solidFill>
                  <a:schemeClr val="bg1"/>
                </a:solidFill>
                <a:latin typeface="Morn Thin" panose="00000200000000000000"/>
              </a:rPr>
              <a:t>Evolución de la gestión de talento humano </a:t>
            </a:r>
          </a:p>
          <a:p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5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9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0" t="73718" r="40421"/>
          <a:stretch/>
        </p:blipFill>
        <p:spPr>
          <a:xfrm>
            <a:off x="6553161" y="4012518"/>
            <a:ext cx="3511140" cy="604860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19857" y="5479622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499279"/>
              </p:ext>
            </p:extLst>
          </p:nvPr>
        </p:nvGraphicFramePr>
        <p:xfrm>
          <a:off x="633366" y="941223"/>
          <a:ext cx="7495025" cy="5461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78449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5216576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bg1"/>
                          </a:solidFill>
                        </a:rPr>
                        <a:t> SEMANA </a:t>
                      </a:r>
                      <a:endParaRPr lang="es-C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bg1"/>
                          </a:solidFill>
                        </a:rPr>
                        <a:t>CONTENIDO</a:t>
                      </a:r>
                      <a:endParaRPr lang="es-C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  <a:endParaRPr lang="es-CO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103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INDUCCION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CAPITAL</a:t>
                      </a:r>
                      <a:r>
                        <a:rPr lang="es-CO" b="1" baseline="0" dirty="0" smtClean="0">
                          <a:solidFill>
                            <a:schemeClr val="bg1"/>
                          </a:solidFill>
                        </a:rPr>
                        <a:t> HUMANO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INCORPORACION</a:t>
                      </a:r>
                      <a:r>
                        <a:rPr lang="es-CO" b="1" baseline="0" dirty="0" smtClean="0">
                          <a:solidFill>
                            <a:schemeClr val="bg1"/>
                          </a:solidFill>
                        </a:rPr>
                        <a:t> DE PERSONAL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PROCESO</a:t>
                      </a:r>
                      <a:r>
                        <a:rPr lang="es-CO" b="1" baseline="0" dirty="0" smtClean="0">
                          <a:solidFill>
                            <a:schemeClr val="bg1"/>
                          </a:solidFill>
                        </a:rPr>
                        <a:t> ORGANIZACIONAL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MANUAL DE FUNCIONES Y GRONOGRAMA</a:t>
                      </a:r>
                      <a:r>
                        <a:rPr lang="es-CO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DESARRROLLAR LAS EMPLEADOS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AUDITAR EMPLEADOS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RECOMPENSAR</a:t>
                      </a:r>
                      <a:r>
                        <a:rPr lang="es-CO" b="1" baseline="0" dirty="0" smtClean="0">
                          <a:solidFill>
                            <a:schemeClr val="bg1"/>
                          </a:solidFill>
                        </a:rPr>
                        <a:t> EMPLEADOS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RETENER EMPLEADOS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SALUD OCUPACIONAL Y MENTAL DE LOS EMPLEADOS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HABILIDADES Y CONCEPCIONES DEL HOMBRE</a:t>
                      </a:r>
                      <a:r>
                        <a:rPr lang="es-CO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 smtClean="0">
                          <a:solidFill>
                            <a:schemeClr val="bg1"/>
                          </a:solidFill>
                        </a:rPr>
                        <a:t>LEGISLACION LABORAL  EN GTH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765778" y="260761"/>
            <a:ext cx="5979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rgbClr val="002060"/>
                </a:solidFill>
              </a:rPr>
              <a:t>¿Que es Gestión Integral de Talento Humano?</a:t>
            </a:r>
          </a:p>
        </p:txBody>
      </p:sp>
      <p:sp>
        <p:nvSpPr>
          <p:cNvPr id="7" name="Elipse 6"/>
          <p:cNvSpPr/>
          <p:nvPr/>
        </p:nvSpPr>
        <p:spPr>
          <a:xfrm>
            <a:off x="6677392" y="454420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12691" y="3762373"/>
            <a:ext cx="1352276" cy="236582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34518" y="1648917"/>
            <a:ext cx="77349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Morn Thin"/>
              </a:rPr>
              <a:t>Es la capacidad de las empresas para atraer, motivar, fidelizar y desarrollar a los  profesionales más competentes, más capaces, más comprometidos y sobre todo de su  capacidad para convertir el talento individual, a través de un proyecto ilusionante, en Talento  Organizativo.</a:t>
            </a:r>
          </a:p>
          <a:p>
            <a:pPr algn="just"/>
            <a:endParaRPr lang="es-MX" dirty="0">
              <a:latin typeface="Morn Thin"/>
            </a:endParaRPr>
          </a:p>
          <a:p>
            <a:r>
              <a:rPr lang="es-MX" dirty="0">
                <a:latin typeface="Morn Thin"/>
              </a:rPr>
              <a:t>“La Gestión del Talento” define al profesional con talento como “un profesional  comprometido que pone en práctica sus capacidades para obtener resultados superiores en  un entorno y organización determinados”. En otras palabras, es la materia prima que  constituye el talento organizativo</a:t>
            </a:r>
          </a:p>
        </p:txBody>
      </p:sp>
      <p:pic>
        <p:nvPicPr>
          <p:cNvPr id="1026" name="Picture 2" descr="Especialización en Gerencia del Talento Humano | Universidad de Bogotá  Jorge Tadeo Loza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67" y="5367657"/>
            <a:ext cx="3899924" cy="216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/>
          <a:stretch/>
        </p:blipFill>
        <p:spPr>
          <a:xfrm flipH="1">
            <a:off x="6362" y="1"/>
            <a:ext cx="9137638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53343" y="-74473"/>
            <a:ext cx="9144000" cy="6880852"/>
          </a:xfrm>
          <a:prstGeom prst="rect">
            <a:avLst/>
          </a:prstGeom>
          <a:solidFill>
            <a:srgbClr val="4A318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ángulo rectángulo 2"/>
          <p:cNvSpPr/>
          <p:nvPr/>
        </p:nvSpPr>
        <p:spPr>
          <a:xfrm rot="2302219">
            <a:off x="7007290" y="743948"/>
            <a:ext cx="4273421" cy="5392956"/>
          </a:xfrm>
          <a:prstGeom prst="rtTriangle">
            <a:avLst/>
          </a:prstGeom>
          <a:solidFill>
            <a:srgbClr val="123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47290" y="1"/>
            <a:ext cx="688874" cy="9856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47" y="796977"/>
            <a:ext cx="4526715" cy="562362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09944" y="222135"/>
            <a:ext cx="702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solidFill>
                  <a:schemeClr val="bg1"/>
                </a:solidFill>
                <a:latin typeface="Morn Thin" panose="00000200000000000000" pitchFamily="50" charset="0"/>
              </a:rPr>
              <a:t>evolución del talento humano</a:t>
            </a:r>
            <a:endParaRPr lang="en-US" sz="28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867963" y="927277"/>
            <a:ext cx="7301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i="1" dirty="0"/>
              <a:t>La Gestión del Talento Humano surgió como respuesta a las necesidades sociales, económicas y culturales de las sociedades que han poblado la tierra desde los orígenes del hombre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809944" y="2338083"/>
            <a:ext cx="211016" cy="211016"/>
          </a:xfrm>
          <a:prstGeom prst="ellipse">
            <a:avLst/>
          </a:prstGeom>
          <a:solidFill>
            <a:srgbClr val="417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305207" y="2338083"/>
            <a:ext cx="8286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/>
              <a:t>Los siglos XVIII y XIX fueron particularmente importantes para la evolución del talento humano, pues fue durante estos 200 años que ocurrieron dos hechos que promovieron el estudio de la administración como ciencia: la Revolución Industrial, que desencadenó la transición de producción artesanal a producción en serie, </a:t>
            </a:r>
            <a:r>
              <a:rPr lang="es-MX" sz="2800" dirty="0">
                <a:solidFill>
                  <a:schemeClr val="bg1"/>
                </a:solidFill>
              </a:rPr>
              <a:t>y el surgimiento de las escuelas de administración, que plantearon teorías que han trascendido hasta nuestros días, como la división del trabajo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9291" y="2492945"/>
            <a:ext cx="83495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Morn Thin"/>
              </a:rPr>
              <a:t>Para crear y dinamizar la estructura organizacional es fundamental implementar un proceso de gestión de talento o de gestión de personal; este se refiere al conjunto de procesos administrativos que buscan facilitar a la alta dirección de la organización la comprensión y el ejercicio de liderar y enseñar a los subordinados y de promover una cultura institucional que facilite el logro de objetivos.</a:t>
            </a:r>
            <a:endParaRPr lang="en-US" dirty="0">
              <a:solidFill>
                <a:srgbClr val="183357"/>
              </a:solidFill>
              <a:latin typeface="Morn Thin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9292" y="218518"/>
            <a:ext cx="8349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LAS TEORÍAS ADMINISTRATIVAS ME PERMITEN CONOCER LA MEJOR MANERA DE ADMINISTRAR EL RECURSO HUMANO</a:t>
            </a:r>
            <a:endParaRPr lang="en-US" sz="3200" b="1" dirty="0">
              <a:solidFill>
                <a:srgbClr val="123258"/>
              </a:solidFill>
              <a:latin typeface="+mj-lt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541912" y="434772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241143" y="3743411"/>
            <a:ext cx="1352276" cy="236582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80961" y="4590599"/>
            <a:ext cx="472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CUALES SON LAS TEORIAS ADMINISTRATIVAS, MAS RELEVANTES ………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535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5137" t="30174" r="8178" b="23104"/>
          <a:stretch/>
        </p:blipFill>
        <p:spPr>
          <a:xfrm>
            <a:off x="-1" y="2001552"/>
            <a:ext cx="7973489" cy="36950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95" y="2001552"/>
            <a:ext cx="6891740" cy="466023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45218" y="197669"/>
            <a:ext cx="689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123258"/>
                </a:solidFill>
                <a:latin typeface="Morn Thin" panose="00000200000000000000" pitchFamily="50" charset="0"/>
              </a:rPr>
              <a:t>FUNDAMENTOS CONCEPTUALES DE LA GESTION DEL TALENTO HUMANO</a:t>
            </a:r>
            <a:endParaRPr lang="es-MX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173886" y="4953007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297350" y="3957635"/>
            <a:ext cx="1352276" cy="23658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850528" y="5532376"/>
            <a:ext cx="688874" cy="98566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77067" y="1604237"/>
            <a:ext cx="7473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 smtClean="0">
                <a:solidFill>
                  <a:srgbClr val="183357"/>
                </a:solidFill>
                <a:latin typeface="Century Gothic" panose="020B0502020202020204" pitchFamily="34" charset="0"/>
              </a:rPr>
              <a:t>DE ACUERDO A LA ÉPOCA </a:t>
            </a:r>
            <a:endParaRPr lang="en-US" sz="1600" dirty="0">
              <a:solidFill>
                <a:srgbClr val="183357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411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1224</Words>
  <Application>Microsoft Office PowerPoint</Application>
  <PresentationFormat>Presentación en pantalla (4:3)</PresentationFormat>
  <Paragraphs>120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Abadi</vt:lpstr>
      <vt:lpstr>Arial</vt:lpstr>
      <vt:lpstr>Calibri</vt:lpstr>
      <vt:lpstr>Calibri Light</vt:lpstr>
      <vt:lpstr>Century Gothic</vt:lpstr>
      <vt:lpstr>montserrat</vt:lpstr>
      <vt:lpstr>Morn Thin</vt:lpstr>
      <vt:lpstr>Times New Roman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Johan Garcia acosta</cp:lastModifiedBy>
  <cp:revision>24</cp:revision>
  <dcterms:modified xsi:type="dcterms:W3CDTF">2022-10-25T18:13:16Z</dcterms:modified>
</cp:coreProperties>
</file>